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1" autoAdjust="0"/>
  </p:normalViewPr>
  <p:slideViewPr>
    <p:cSldViewPr>
      <p:cViewPr varScale="1">
        <p:scale>
          <a:sx n="120" d="100"/>
          <a:sy n="120" d="100"/>
        </p:scale>
        <p:origin x="-4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958E-9626-4104-85CC-C35E29421052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DB52-9515-4D15-B85B-631D410D67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653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4a8c120-785a-410e-a7dc-1fba201bd6d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809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geog.pmf.unizg.hr/e_skola/geo/maturalni/vjetrovi/vjetrovi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ciklopedija.hr/natuknica.aspx?ID=46846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hrvatske.com/bura-i-jugo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z3inv9SXhiY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2x_RRnk8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tMmgcZoTS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nKgwnn7i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jeka.meteoadriatic.net/oblaci-14-vrsta-koje-biste-svakako-trebali-upamtit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QAqeFSa60TE" TargetMode="External"/><Relationship Id="rId4" Type="http://schemas.openxmlformats.org/officeDocument/2006/relationships/hyperlink" Target="https://www.youtube.com/watch?v=yod3wMbFHUY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e0427ef-1ab5-4e50-9b2d-8895d786d06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https://www.e-sfera.hr/dodatni-digitalni-sadrzaji/84a8c120-785a-410e-a7dc-1fba201bd6d2/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024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http://www.enciklopedija.hr/natuknica.aspx?id=8095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211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Vjetrovi: </a:t>
            </a:r>
            <a:r>
              <a:rPr lang="hr-HR" dirty="0" smtClean="0">
                <a:hlinkClick r:id="rId3"/>
              </a:rPr>
              <a:t>https://atlas.geog.pmf.unizg.hr/e_skola/geo/maturalni/vjetrovi/vjetrovi.html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http://www.enciklopedija.hr/natuknica.aspx?ID=46846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8421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http://prirodahrvatske.com/bura-i-jugo/</a:t>
            </a:r>
            <a:endParaRPr lang="hr-HR" dirty="0" smtClean="0"/>
          </a:p>
          <a:p>
            <a:r>
              <a:rPr lang="hr-HR" dirty="0" smtClean="0"/>
              <a:t>Jugo: </a:t>
            </a:r>
            <a:r>
              <a:rPr lang="hr-HR" dirty="0" smtClean="0">
                <a:hlinkClick r:id="rId4"/>
              </a:rPr>
              <a:t>https://www.youtube.com/watch?v=z3inv9SXhiY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218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r-HR" dirty="0" smtClean="0">
                <a:hlinkClick r:id="rId3"/>
              </a:rPr>
              <a:t>https://www.youtube.com/watch?v=QC2x_RRnk8E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Cloud at Home - Cool Science Experiment!</a:t>
            </a:r>
            <a:r>
              <a:rPr lang="hr-H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mtClean="0">
                <a:hlinkClick r:id="rId4"/>
              </a:rPr>
              <a:t>https</a:t>
            </a:r>
            <a:r>
              <a:rPr lang="hr-HR" dirty="0" smtClean="0">
                <a:hlinkClick r:id="rId4"/>
              </a:rPr>
              <a:t>://www.youtube.com/watch?v=MtMmgcZoTSA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07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rain form and what is the water cycle?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hlinkClick r:id="rId3"/>
              </a:rPr>
              <a:t>https://www.youtube.com/watch?v=zBnKgwnn7i4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39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3"/>
              </a:rPr>
              <a:t>https://rijeka.meteoadriatic.net/oblaci-14-vrsta-koje-biste-svakako-trebali-upamtiti/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Clouds - The Dr.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Binocs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| Best Learning Videos For Kids </a:t>
            </a:r>
            <a:r>
              <a:rPr lang="hr-HR" dirty="0" smtClean="0">
                <a:hlinkClick r:id="rId4"/>
              </a:rPr>
              <a:t>https://www.youtube.com/watch?v=yod3wMbFHUY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About Clouds for Kids: Types and Names of Clouds –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FreeSchool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hlinkClick r:id="rId5"/>
              </a:rPr>
              <a:t>https://www.youtube.com/watch?v=QAqeFSa60TE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814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https://www.e-sfera.hr/dodatni-digitalni-sadrzaji/3e0427ef-1ab5-4e50-9b2d-8895d786d06a/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608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DB52-9515-4D15-B85B-631D410D675C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5071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vilist.hr/novilist_public/Vijesti/Hrvatska/Stizu-jako-jugo-i-blatna-kisa-Temperatura-ce-sutra-prilicno-ostro-pas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ernji.hr/vijesti/u-hrvatsku-stize-blatna-kisa-znate-li-sto-je-to-13146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Vjetrovi</a:t>
            </a:r>
            <a:r>
              <a:rPr lang="hr-HR" dirty="0"/>
              <a:t>, vlaga i naoblaka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Isparivanjem vode u zrak dospijeva ________________.</a:t>
            </a:r>
          </a:p>
          <a:p>
            <a:r>
              <a:rPr lang="hr-HR" dirty="0" smtClean="0"/>
              <a:t>Količina vodene pare u zraku naziva se _________________.</a:t>
            </a:r>
          </a:p>
          <a:p>
            <a:r>
              <a:rPr lang="hr-HR" dirty="0" smtClean="0"/>
              <a:t>Što je temperatura zraka viša, on može primiti __________ vodene pare.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043608" y="1995686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vodena para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43608" y="2936186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FF0000"/>
                </a:solidFill>
              </a:rPr>
              <a:t>v</a:t>
            </a:r>
            <a:r>
              <a:rPr lang="hr-HR" sz="3200" dirty="0" smtClean="0">
                <a:solidFill>
                  <a:srgbClr val="FF0000"/>
                </a:solidFill>
              </a:rPr>
              <a:t>lažnost zraka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00915" y="3991418"/>
            <a:ext cx="2725960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viša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250704" cy="3030985"/>
          </a:xfrm>
        </p:spPr>
        <p:txBody>
          <a:bodyPr/>
          <a:lstStyle/>
          <a:p>
            <a:r>
              <a:rPr lang="hr-HR" dirty="0" smtClean="0"/>
              <a:t>Pomoću skice opišite kako nastaju oblaci.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81808"/>
            <a:ext cx="4824536" cy="37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4572000" y="3363838"/>
            <a:ext cx="165618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5112060" y="2499402"/>
            <a:ext cx="111612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5022050" y="964437"/>
            <a:ext cx="1296144" cy="3274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246640" y="1858129"/>
            <a:ext cx="1296144" cy="3274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3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0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Vremenske (ne)prilike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Vremenska prognoza: </a:t>
            </a: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novilist.hr/novilist_public/Vijesti/Hrvatska/Stizu-jako-jugo-i-blatna-kisa-Temperatura-ce-sutra-prilicno-ostro-pasti</a:t>
            </a:r>
            <a:endParaRPr lang="hr-HR" dirty="0" smtClean="0"/>
          </a:p>
          <a:p>
            <a:r>
              <a:rPr lang="hr-HR" dirty="0" smtClean="0"/>
              <a:t>Blatna kiša:</a:t>
            </a:r>
            <a:br>
              <a:rPr lang="hr-HR" dirty="0" smtClean="0"/>
            </a:b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://www.vecernji.hr/vijesti/u-hrvatsku-stize-blatna-kisa-znate-li-sto-je-to-1314674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Planetarni vjetrovi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07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Postojano pušu tijekom cijele godine, ne mijenjajući bitno smjer</a:t>
            </a:r>
          </a:p>
          <a:p>
            <a:r>
              <a:rPr lang="hr-HR" dirty="0" smtClean="0"/>
              <a:t>Pasati</a:t>
            </a:r>
          </a:p>
          <a:p>
            <a:r>
              <a:rPr lang="hr-HR" dirty="0" smtClean="0"/>
              <a:t>Glavni zapadni vjetrovi</a:t>
            </a:r>
          </a:p>
          <a:p>
            <a:r>
              <a:rPr lang="hr-HR" dirty="0" smtClean="0"/>
              <a:t>Polarni istočni vjetrovi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6873" b="3542"/>
          <a:stretch/>
        </p:blipFill>
        <p:spPr>
          <a:xfrm>
            <a:off x="4567900" y="810738"/>
            <a:ext cx="4383647" cy="3921252"/>
          </a:xfrm>
          <a:prstGeom prst="rect">
            <a:avLst/>
          </a:prstGeom>
        </p:spPr>
      </p:pic>
      <p:sp>
        <p:nvSpPr>
          <p:cNvPr id="6" name="Prostoručno 5"/>
          <p:cNvSpPr/>
          <p:nvPr/>
        </p:nvSpPr>
        <p:spPr>
          <a:xfrm>
            <a:off x="4677379" y="2153232"/>
            <a:ext cx="3398520" cy="1287780"/>
          </a:xfrm>
          <a:custGeom>
            <a:avLst/>
            <a:gdLst>
              <a:gd name="connsiteX0" fmla="*/ 114300 w 3398520"/>
              <a:gd name="connsiteY0" fmla="*/ 0 h 1287780"/>
              <a:gd name="connsiteX1" fmla="*/ 60960 w 3398520"/>
              <a:gd name="connsiteY1" fmla="*/ 198120 h 1287780"/>
              <a:gd name="connsiteX2" fmla="*/ 7620 w 3398520"/>
              <a:gd name="connsiteY2" fmla="*/ 487680 h 1287780"/>
              <a:gd name="connsiteX3" fmla="*/ 0 w 3398520"/>
              <a:gd name="connsiteY3" fmla="*/ 792480 h 1287780"/>
              <a:gd name="connsiteX4" fmla="*/ 45720 w 3398520"/>
              <a:gd name="connsiteY4" fmla="*/ 1082040 h 1287780"/>
              <a:gd name="connsiteX5" fmla="*/ 114300 w 3398520"/>
              <a:gd name="connsiteY5" fmla="*/ 1287780 h 1287780"/>
              <a:gd name="connsiteX6" fmla="*/ 411480 w 3398520"/>
              <a:gd name="connsiteY6" fmla="*/ 1196340 h 1287780"/>
              <a:gd name="connsiteX7" fmla="*/ 899160 w 3398520"/>
              <a:gd name="connsiteY7" fmla="*/ 1127760 h 1287780"/>
              <a:gd name="connsiteX8" fmla="*/ 1363980 w 3398520"/>
              <a:gd name="connsiteY8" fmla="*/ 1104900 h 1287780"/>
              <a:gd name="connsiteX9" fmla="*/ 1722120 w 3398520"/>
              <a:gd name="connsiteY9" fmla="*/ 1082040 h 1287780"/>
              <a:gd name="connsiteX10" fmla="*/ 2118360 w 3398520"/>
              <a:gd name="connsiteY10" fmla="*/ 1104900 h 1287780"/>
              <a:gd name="connsiteX11" fmla="*/ 2537460 w 3398520"/>
              <a:gd name="connsiteY11" fmla="*/ 1143000 h 1287780"/>
              <a:gd name="connsiteX12" fmla="*/ 2910840 w 3398520"/>
              <a:gd name="connsiteY12" fmla="*/ 1196340 h 1287780"/>
              <a:gd name="connsiteX13" fmla="*/ 3284220 w 3398520"/>
              <a:gd name="connsiteY13" fmla="*/ 1280160 h 1287780"/>
              <a:gd name="connsiteX14" fmla="*/ 3352800 w 3398520"/>
              <a:gd name="connsiteY14" fmla="*/ 1059180 h 1287780"/>
              <a:gd name="connsiteX15" fmla="*/ 3390900 w 3398520"/>
              <a:gd name="connsiteY15" fmla="*/ 838200 h 1287780"/>
              <a:gd name="connsiteX16" fmla="*/ 3398520 w 3398520"/>
              <a:gd name="connsiteY16" fmla="*/ 571500 h 1287780"/>
              <a:gd name="connsiteX17" fmla="*/ 3360420 w 3398520"/>
              <a:gd name="connsiteY17" fmla="*/ 312420 h 1287780"/>
              <a:gd name="connsiteX18" fmla="*/ 3276600 w 3398520"/>
              <a:gd name="connsiteY18" fmla="*/ 7620 h 1287780"/>
              <a:gd name="connsiteX19" fmla="*/ 2956560 w 3398520"/>
              <a:gd name="connsiteY19" fmla="*/ 83820 h 1287780"/>
              <a:gd name="connsiteX20" fmla="*/ 2575560 w 3398520"/>
              <a:gd name="connsiteY20" fmla="*/ 129540 h 1287780"/>
              <a:gd name="connsiteX21" fmla="*/ 2286000 w 3398520"/>
              <a:gd name="connsiteY21" fmla="*/ 167640 h 1287780"/>
              <a:gd name="connsiteX22" fmla="*/ 1943100 w 3398520"/>
              <a:gd name="connsiteY22" fmla="*/ 182880 h 1287780"/>
              <a:gd name="connsiteX23" fmla="*/ 1653540 w 3398520"/>
              <a:gd name="connsiteY23" fmla="*/ 182880 h 1287780"/>
              <a:gd name="connsiteX24" fmla="*/ 1341120 w 3398520"/>
              <a:gd name="connsiteY24" fmla="*/ 182880 h 1287780"/>
              <a:gd name="connsiteX25" fmla="*/ 1082040 w 3398520"/>
              <a:gd name="connsiteY25" fmla="*/ 160020 h 1287780"/>
              <a:gd name="connsiteX26" fmla="*/ 769620 w 3398520"/>
              <a:gd name="connsiteY26" fmla="*/ 129540 h 1287780"/>
              <a:gd name="connsiteX27" fmla="*/ 510540 w 3398520"/>
              <a:gd name="connsiteY27" fmla="*/ 91440 h 1287780"/>
              <a:gd name="connsiteX28" fmla="*/ 266700 w 3398520"/>
              <a:gd name="connsiteY28" fmla="*/ 38100 h 1287780"/>
              <a:gd name="connsiteX29" fmla="*/ 114300 w 3398520"/>
              <a:gd name="connsiteY29" fmla="*/ 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8520" h="1287780">
                <a:moveTo>
                  <a:pt x="114300" y="0"/>
                </a:moveTo>
                <a:lnTo>
                  <a:pt x="60960" y="198120"/>
                </a:lnTo>
                <a:lnTo>
                  <a:pt x="7620" y="487680"/>
                </a:lnTo>
                <a:lnTo>
                  <a:pt x="0" y="792480"/>
                </a:lnTo>
                <a:lnTo>
                  <a:pt x="45720" y="1082040"/>
                </a:lnTo>
                <a:lnTo>
                  <a:pt x="114300" y="1287780"/>
                </a:lnTo>
                <a:lnTo>
                  <a:pt x="411480" y="1196340"/>
                </a:lnTo>
                <a:lnTo>
                  <a:pt x="899160" y="1127760"/>
                </a:lnTo>
                <a:lnTo>
                  <a:pt x="1363980" y="1104900"/>
                </a:lnTo>
                <a:lnTo>
                  <a:pt x="1722120" y="1082040"/>
                </a:lnTo>
                <a:lnTo>
                  <a:pt x="2118360" y="1104900"/>
                </a:lnTo>
                <a:lnTo>
                  <a:pt x="2537460" y="1143000"/>
                </a:lnTo>
                <a:lnTo>
                  <a:pt x="2910840" y="1196340"/>
                </a:lnTo>
                <a:lnTo>
                  <a:pt x="3284220" y="1280160"/>
                </a:lnTo>
                <a:lnTo>
                  <a:pt x="3352800" y="1059180"/>
                </a:lnTo>
                <a:lnTo>
                  <a:pt x="3390900" y="838200"/>
                </a:lnTo>
                <a:lnTo>
                  <a:pt x="3398520" y="571500"/>
                </a:lnTo>
                <a:lnTo>
                  <a:pt x="3360420" y="312420"/>
                </a:lnTo>
                <a:lnTo>
                  <a:pt x="3276600" y="7620"/>
                </a:lnTo>
                <a:lnTo>
                  <a:pt x="2956560" y="83820"/>
                </a:lnTo>
                <a:lnTo>
                  <a:pt x="2575560" y="129540"/>
                </a:lnTo>
                <a:lnTo>
                  <a:pt x="2286000" y="167640"/>
                </a:lnTo>
                <a:lnTo>
                  <a:pt x="1943100" y="182880"/>
                </a:lnTo>
                <a:lnTo>
                  <a:pt x="1653540" y="182880"/>
                </a:lnTo>
                <a:lnTo>
                  <a:pt x="1341120" y="182880"/>
                </a:lnTo>
                <a:lnTo>
                  <a:pt x="1082040" y="160020"/>
                </a:lnTo>
                <a:lnTo>
                  <a:pt x="769620" y="129540"/>
                </a:lnTo>
                <a:lnTo>
                  <a:pt x="510540" y="91440"/>
                </a:lnTo>
                <a:lnTo>
                  <a:pt x="266700" y="3810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>
            <a:off x="4793246" y="1288485"/>
            <a:ext cx="3147060" cy="105156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 rot="10800000">
            <a:off x="4790294" y="3258747"/>
            <a:ext cx="3150012" cy="108000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>
            <a:off x="5580112" y="1095347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 9"/>
          <p:cNvSpPr/>
          <p:nvPr/>
        </p:nvSpPr>
        <p:spPr>
          <a:xfrm rot="10800000">
            <a:off x="5580112" y="4095009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9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2356864" cy="129614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Regionalni vjetrovi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55726"/>
            <a:ext cx="8229600" cy="2422492"/>
          </a:xfrm>
        </p:spPr>
        <p:txBody>
          <a:bodyPr/>
          <a:lstStyle/>
          <a:p>
            <a:r>
              <a:rPr lang="hr-HR" dirty="0" smtClean="0"/>
              <a:t>Bura</a:t>
            </a:r>
          </a:p>
          <a:p>
            <a:r>
              <a:rPr lang="hr-HR" dirty="0" smtClean="0"/>
              <a:t>Jugo</a:t>
            </a:r>
          </a:p>
          <a:p>
            <a:r>
              <a:rPr lang="hr-HR" dirty="0"/>
              <a:t>M</a:t>
            </a:r>
            <a:r>
              <a:rPr lang="hr-HR" dirty="0" smtClean="0"/>
              <a:t>aestral</a:t>
            </a:r>
            <a:endParaRPr lang="hr-HR" dirty="0"/>
          </a:p>
        </p:txBody>
      </p:sp>
      <p:pic>
        <p:nvPicPr>
          <p:cNvPr id="4" name="Picture 2" descr="https://fbcdn-sphotos-e-a.akamaihd.net/hphotos-ak-xfp1/v/t1.0-9/11012352_668435216612543_4689240889150394096_n.jpg?oh=a902cb3835b0df9b87f511dc76f1dcde&amp;oe=55814B1B&amp;__gda__=1434652050_19f921cf17fe9cfa5745b1dd004e297d"/>
          <p:cNvPicPr>
            <a:picLocks noChangeAspect="1" noChangeArrowheads="1"/>
          </p:cNvPicPr>
          <p:nvPr/>
        </p:nvPicPr>
        <p:blipFill rotWithShape="1">
          <a:blip r:embed="rId3" cstate="print"/>
          <a:srcRect t="10764"/>
          <a:stretch/>
        </p:blipFill>
        <p:spPr bwMode="auto">
          <a:xfrm>
            <a:off x="3150890" y="809650"/>
            <a:ext cx="5872736" cy="3930468"/>
          </a:xfrm>
          <a:prstGeom prst="rect">
            <a:avLst/>
          </a:prstGeom>
          <a:noFill/>
        </p:spPr>
      </p:pic>
      <p:pic>
        <p:nvPicPr>
          <p:cNvPr id="5" name="Picture 2" descr="https://fbcdn-sphotos-c-a.akamaihd.net/hphotos-ak-xfp1/v/t1.0-9/11041231_668079849981413_1218735230199098384_n.jpg?oh=1e3320555a740c486b28958112c81515&amp;oe=557007BF&amp;__gda__=1433407286_e698c24b3b77131238ccbe78260c0f40"/>
          <p:cNvPicPr>
            <a:picLocks noChangeAspect="1" noChangeArrowheads="1"/>
          </p:cNvPicPr>
          <p:nvPr/>
        </p:nvPicPr>
        <p:blipFill rotWithShape="1">
          <a:blip r:embed="rId4" cstate="print"/>
          <a:srcRect t="557"/>
          <a:stretch/>
        </p:blipFill>
        <p:spPr bwMode="auto">
          <a:xfrm>
            <a:off x="3036618" y="790600"/>
            <a:ext cx="5993110" cy="3973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9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Vlaga u zraku i oblaci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91629"/>
            <a:ext cx="8229600" cy="1224137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Isparivanjem vode u zrak dospijeva vodena para</a:t>
            </a:r>
          </a:p>
          <a:p>
            <a:r>
              <a:rPr lang="hr-HR" dirty="0" smtClean="0"/>
              <a:t>Količina vodene pare u zraku naziva se </a:t>
            </a:r>
            <a:r>
              <a:rPr lang="hr-HR" b="1" dirty="0" smtClean="0"/>
              <a:t>vlažnost zraka 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879" y="2364605"/>
            <a:ext cx="7348513" cy="27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8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7574"/>
            <a:ext cx="3168352" cy="415592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Kruženje vode u prirodi</a:t>
            </a:r>
          </a:p>
          <a:p>
            <a:r>
              <a:rPr lang="hr-HR" i="1" dirty="0" smtClean="0"/>
              <a:t>U kojim se sve stanjima pojavljuje voda u prirodi?</a:t>
            </a:r>
          </a:p>
          <a:p>
            <a:r>
              <a:rPr lang="hr-HR" i="1" dirty="0" smtClean="0"/>
              <a:t>Koliki je udjel mora u površini Zemlje?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5552" y="756692"/>
            <a:ext cx="5410944" cy="39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7531"/>
            <a:ext cx="6437908" cy="20942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931790"/>
            <a:ext cx="6437909" cy="207980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828745" y="1219822"/>
            <a:ext cx="1764518" cy="1351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Kako nastaju oblaci?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49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87004"/>
            <a:ext cx="4824536" cy="37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457200" y="3208990"/>
            <a:ext cx="2232248" cy="935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Viša temperatura – zrak može primiti više vodene pare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57200" y="931790"/>
            <a:ext cx="2232248" cy="1351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Niža temperatura – zrak može primiti manje vodene pare </a:t>
            </a:r>
            <a:r>
              <a:rPr lang="hr-HR" dirty="0">
                <a:sym typeface="Wingdings" pitchFamily="2" charset="2"/>
              </a:rPr>
              <a:t> kondenzacija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6922282" y="912368"/>
            <a:ext cx="1764518" cy="1351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Kapljice i </a:t>
            </a:r>
            <a:r>
              <a:rPr lang="hr-HR" dirty="0" err="1"/>
              <a:t>kristalići</a:t>
            </a:r>
            <a:r>
              <a:rPr lang="hr-HR" dirty="0"/>
              <a:t> leda narastu i otežaju </a:t>
            </a:r>
            <a:r>
              <a:rPr lang="hr-HR" dirty="0">
                <a:sym typeface="Wingdings" pitchFamily="2" charset="2"/>
              </a:rPr>
              <a:t> kiša ili snijeg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142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87911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Imenujte planetarne vjetrove istaknute na slici.</a:t>
            </a:r>
          </a:p>
          <a:p>
            <a:r>
              <a:rPr lang="hr-HR" dirty="0" smtClean="0"/>
              <a:t>Opišite obilježja planetarnih vjetrova.</a:t>
            </a:r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6873" b="3542"/>
          <a:stretch/>
        </p:blipFill>
        <p:spPr>
          <a:xfrm>
            <a:off x="4567900" y="810738"/>
            <a:ext cx="4383647" cy="3921252"/>
          </a:xfrm>
          <a:prstGeom prst="rect">
            <a:avLst/>
          </a:prstGeom>
        </p:spPr>
      </p:pic>
      <p:sp>
        <p:nvSpPr>
          <p:cNvPr id="5" name="Prostoručno 4"/>
          <p:cNvSpPr/>
          <p:nvPr/>
        </p:nvSpPr>
        <p:spPr>
          <a:xfrm>
            <a:off x="4677379" y="2153232"/>
            <a:ext cx="3398520" cy="1287780"/>
          </a:xfrm>
          <a:custGeom>
            <a:avLst/>
            <a:gdLst>
              <a:gd name="connsiteX0" fmla="*/ 114300 w 3398520"/>
              <a:gd name="connsiteY0" fmla="*/ 0 h 1287780"/>
              <a:gd name="connsiteX1" fmla="*/ 60960 w 3398520"/>
              <a:gd name="connsiteY1" fmla="*/ 198120 h 1287780"/>
              <a:gd name="connsiteX2" fmla="*/ 7620 w 3398520"/>
              <a:gd name="connsiteY2" fmla="*/ 487680 h 1287780"/>
              <a:gd name="connsiteX3" fmla="*/ 0 w 3398520"/>
              <a:gd name="connsiteY3" fmla="*/ 792480 h 1287780"/>
              <a:gd name="connsiteX4" fmla="*/ 45720 w 3398520"/>
              <a:gd name="connsiteY4" fmla="*/ 1082040 h 1287780"/>
              <a:gd name="connsiteX5" fmla="*/ 114300 w 3398520"/>
              <a:gd name="connsiteY5" fmla="*/ 1287780 h 1287780"/>
              <a:gd name="connsiteX6" fmla="*/ 411480 w 3398520"/>
              <a:gd name="connsiteY6" fmla="*/ 1196340 h 1287780"/>
              <a:gd name="connsiteX7" fmla="*/ 899160 w 3398520"/>
              <a:gd name="connsiteY7" fmla="*/ 1127760 h 1287780"/>
              <a:gd name="connsiteX8" fmla="*/ 1363980 w 3398520"/>
              <a:gd name="connsiteY8" fmla="*/ 1104900 h 1287780"/>
              <a:gd name="connsiteX9" fmla="*/ 1722120 w 3398520"/>
              <a:gd name="connsiteY9" fmla="*/ 1082040 h 1287780"/>
              <a:gd name="connsiteX10" fmla="*/ 2118360 w 3398520"/>
              <a:gd name="connsiteY10" fmla="*/ 1104900 h 1287780"/>
              <a:gd name="connsiteX11" fmla="*/ 2537460 w 3398520"/>
              <a:gd name="connsiteY11" fmla="*/ 1143000 h 1287780"/>
              <a:gd name="connsiteX12" fmla="*/ 2910840 w 3398520"/>
              <a:gd name="connsiteY12" fmla="*/ 1196340 h 1287780"/>
              <a:gd name="connsiteX13" fmla="*/ 3284220 w 3398520"/>
              <a:gd name="connsiteY13" fmla="*/ 1280160 h 1287780"/>
              <a:gd name="connsiteX14" fmla="*/ 3352800 w 3398520"/>
              <a:gd name="connsiteY14" fmla="*/ 1059180 h 1287780"/>
              <a:gd name="connsiteX15" fmla="*/ 3390900 w 3398520"/>
              <a:gd name="connsiteY15" fmla="*/ 838200 h 1287780"/>
              <a:gd name="connsiteX16" fmla="*/ 3398520 w 3398520"/>
              <a:gd name="connsiteY16" fmla="*/ 571500 h 1287780"/>
              <a:gd name="connsiteX17" fmla="*/ 3360420 w 3398520"/>
              <a:gd name="connsiteY17" fmla="*/ 312420 h 1287780"/>
              <a:gd name="connsiteX18" fmla="*/ 3276600 w 3398520"/>
              <a:gd name="connsiteY18" fmla="*/ 7620 h 1287780"/>
              <a:gd name="connsiteX19" fmla="*/ 2956560 w 3398520"/>
              <a:gd name="connsiteY19" fmla="*/ 83820 h 1287780"/>
              <a:gd name="connsiteX20" fmla="*/ 2575560 w 3398520"/>
              <a:gd name="connsiteY20" fmla="*/ 129540 h 1287780"/>
              <a:gd name="connsiteX21" fmla="*/ 2286000 w 3398520"/>
              <a:gd name="connsiteY21" fmla="*/ 167640 h 1287780"/>
              <a:gd name="connsiteX22" fmla="*/ 1943100 w 3398520"/>
              <a:gd name="connsiteY22" fmla="*/ 182880 h 1287780"/>
              <a:gd name="connsiteX23" fmla="*/ 1653540 w 3398520"/>
              <a:gd name="connsiteY23" fmla="*/ 182880 h 1287780"/>
              <a:gd name="connsiteX24" fmla="*/ 1341120 w 3398520"/>
              <a:gd name="connsiteY24" fmla="*/ 182880 h 1287780"/>
              <a:gd name="connsiteX25" fmla="*/ 1082040 w 3398520"/>
              <a:gd name="connsiteY25" fmla="*/ 160020 h 1287780"/>
              <a:gd name="connsiteX26" fmla="*/ 769620 w 3398520"/>
              <a:gd name="connsiteY26" fmla="*/ 129540 h 1287780"/>
              <a:gd name="connsiteX27" fmla="*/ 510540 w 3398520"/>
              <a:gd name="connsiteY27" fmla="*/ 91440 h 1287780"/>
              <a:gd name="connsiteX28" fmla="*/ 266700 w 3398520"/>
              <a:gd name="connsiteY28" fmla="*/ 38100 h 1287780"/>
              <a:gd name="connsiteX29" fmla="*/ 114300 w 3398520"/>
              <a:gd name="connsiteY29" fmla="*/ 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8520" h="1287780">
                <a:moveTo>
                  <a:pt x="114300" y="0"/>
                </a:moveTo>
                <a:lnTo>
                  <a:pt x="60960" y="198120"/>
                </a:lnTo>
                <a:lnTo>
                  <a:pt x="7620" y="487680"/>
                </a:lnTo>
                <a:lnTo>
                  <a:pt x="0" y="792480"/>
                </a:lnTo>
                <a:lnTo>
                  <a:pt x="45720" y="1082040"/>
                </a:lnTo>
                <a:lnTo>
                  <a:pt x="114300" y="1287780"/>
                </a:lnTo>
                <a:lnTo>
                  <a:pt x="411480" y="1196340"/>
                </a:lnTo>
                <a:lnTo>
                  <a:pt x="899160" y="1127760"/>
                </a:lnTo>
                <a:lnTo>
                  <a:pt x="1363980" y="1104900"/>
                </a:lnTo>
                <a:lnTo>
                  <a:pt x="1722120" y="1082040"/>
                </a:lnTo>
                <a:lnTo>
                  <a:pt x="2118360" y="1104900"/>
                </a:lnTo>
                <a:lnTo>
                  <a:pt x="2537460" y="1143000"/>
                </a:lnTo>
                <a:lnTo>
                  <a:pt x="2910840" y="1196340"/>
                </a:lnTo>
                <a:lnTo>
                  <a:pt x="3284220" y="1280160"/>
                </a:lnTo>
                <a:lnTo>
                  <a:pt x="3352800" y="1059180"/>
                </a:lnTo>
                <a:lnTo>
                  <a:pt x="3390900" y="838200"/>
                </a:lnTo>
                <a:lnTo>
                  <a:pt x="3398520" y="571500"/>
                </a:lnTo>
                <a:lnTo>
                  <a:pt x="3360420" y="312420"/>
                </a:lnTo>
                <a:lnTo>
                  <a:pt x="3276600" y="7620"/>
                </a:lnTo>
                <a:lnTo>
                  <a:pt x="2956560" y="83820"/>
                </a:lnTo>
                <a:lnTo>
                  <a:pt x="2575560" y="129540"/>
                </a:lnTo>
                <a:lnTo>
                  <a:pt x="2286000" y="167640"/>
                </a:lnTo>
                <a:lnTo>
                  <a:pt x="1943100" y="182880"/>
                </a:lnTo>
                <a:lnTo>
                  <a:pt x="1653540" y="182880"/>
                </a:lnTo>
                <a:lnTo>
                  <a:pt x="1341120" y="182880"/>
                </a:lnTo>
                <a:lnTo>
                  <a:pt x="1082040" y="160020"/>
                </a:lnTo>
                <a:lnTo>
                  <a:pt x="769620" y="129540"/>
                </a:lnTo>
                <a:lnTo>
                  <a:pt x="510540" y="91440"/>
                </a:lnTo>
                <a:lnTo>
                  <a:pt x="266700" y="3810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ostoručno 5"/>
          <p:cNvSpPr/>
          <p:nvPr/>
        </p:nvSpPr>
        <p:spPr>
          <a:xfrm>
            <a:off x="4793246" y="1288485"/>
            <a:ext cx="3147060" cy="105156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 rot="10800000">
            <a:off x="4790294" y="3258747"/>
            <a:ext cx="3150012" cy="108000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5580112" y="1095347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 rot="10800000">
            <a:off x="5580112" y="4095009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8172400" y="2340045"/>
            <a:ext cx="648072" cy="231705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8124054" y="3075104"/>
            <a:ext cx="648072" cy="231705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7848364" y="1421343"/>
            <a:ext cx="648072" cy="415348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7751863" y="3820148"/>
            <a:ext cx="767416" cy="450367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6541827" y="843415"/>
            <a:ext cx="1210035" cy="238502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6730271" y="4540150"/>
            <a:ext cx="1210035" cy="238502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61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271</Words>
  <Application>Microsoft Office PowerPoint</Application>
  <PresentationFormat>On-screen Show (16:9)</PresentationFormat>
  <Paragraphs>59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Vjetrovi, vlaga i naoblaka</vt:lpstr>
      <vt:lpstr>Vremenske (ne)prilike</vt:lpstr>
      <vt:lpstr>Planetarni vjetrovi</vt:lpstr>
      <vt:lpstr>Regionalni vjetrovi</vt:lpstr>
      <vt:lpstr>Vlaga u zraku i oblaci</vt:lpstr>
      <vt:lpstr>Slide 6</vt:lpstr>
      <vt:lpstr>Slide 7</vt:lpstr>
      <vt:lpstr>Slide 8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22</cp:revision>
  <dcterms:created xsi:type="dcterms:W3CDTF">2019-03-27T12:00:31Z</dcterms:created>
  <dcterms:modified xsi:type="dcterms:W3CDTF">2019-09-19T12:50:47Z</dcterms:modified>
</cp:coreProperties>
</file>